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80" r:id="rId5"/>
    <p:sldId id="283" r:id="rId6"/>
    <p:sldId id="314" r:id="rId7"/>
    <p:sldId id="300" r:id="rId8"/>
    <p:sldId id="284" r:id="rId9"/>
    <p:sldId id="282" r:id="rId10"/>
    <p:sldId id="274" r:id="rId11"/>
    <p:sldId id="304" r:id="rId12"/>
    <p:sldId id="286" r:id="rId13"/>
    <p:sldId id="307" r:id="rId14"/>
    <p:sldId id="305" r:id="rId15"/>
    <p:sldId id="306" r:id="rId16"/>
    <p:sldId id="273" r:id="rId17"/>
    <p:sldId id="276" r:id="rId18"/>
    <p:sldId id="277" r:id="rId19"/>
    <p:sldId id="315" r:id="rId20"/>
    <p:sldId id="278" r:id="rId21"/>
    <p:sldId id="290" r:id="rId22"/>
    <p:sldId id="310" r:id="rId23"/>
    <p:sldId id="287" r:id="rId24"/>
    <p:sldId id="308" r:id="rId25"/>
    <p:sldId id="309" r:id="rId26"/>
    <p:sldId id="311" r:id="rId27"/>
    <p:sldId id="312" r:id="rId28"/>
    <p:sldId id="316" r:id="rId29"/>
    <p:sldId id="317" r:id="rId30"/>
    <p:sldId id="313" r:id="rId31"/>
    <p:sldId id="297" r:id="rId32"/>
    <p:sldId id="318" r:id="rId33"/>
    <p:sldId id="298" r:id="rId34"/>
    <p:sldId id="319" r:id="rId35"/>
    <p:sldId id="299" r:id="rId36"/>
    <p:sldId id="30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04525-19E5-770E-23F6-D8E1B2802491}" v="52" dt="2023-12-20T17:25:20.322"/>
    <p1510:client id="{98F2BF2C-85AE-8AE3-DBE8-D776390C4AB0}" v="36" dt="2023-11-17T20:06:38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05:52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24575,'5505'0'-1365,"-5478"0"-5461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9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0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3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9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0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3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9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0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06:03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 24575,'1189'0'0,"-917"-15"0,-48 1 0,232 12 0,-234 4 0,-157-6 0,119-20 0,-7 0 0,518 11 92,-420 16-1549,-251-3-5369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06:23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06:31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3:07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08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1484 1 24575,'-724'0'0,"713"0"0,0 1 0,0 0 0,0 1 0,0 0 0,0 1 0,1 0 0,-1 0 0,1 1 0,0 1 0,0 0 0,0 0 0,1 1 0,-16 13 0,-30 20 0,30-22 0,0 1 0,-33 33 0,16-5 0,16-18 0,-40 35 0,39-38 0,2 1 0,1 2 0,1 0 0,-28 45 0,5-7 0,32-47 0,2 1 0,0 1 0,2 0 0,0 1 0,1 0 0,1 0 0,1 1 0,2 0 0,-6 40 0,5 11 0,5 130 0,3-93 0,-2 252 0,0-350 0,0 0 0,1-1 0,1 1 0,6 24 0,-6-32 0,-1 0 0,1 0 0,0 0 0,1 0 0,-1-1 0,1 1 0,0-1 0,0 0 0,1 0 0,-1 0 0,1 0 0,0 0 0,0-1 0,0 0 0,5 3 0,106 54 0,-89-46 0,34 14 0,-44-22 0,-1 1 0,0 0 0,0 1 0,-1 0 0,0 1 0,0 1 0,21 19 0,-30-24 0,0 0 0,1 0 0,0 0 0,0-1 0,0 0 0,0 0 0,13 5 0,1-2 0,27 7 0,-31-10 0,0 0 0,0 1 0,26 14 0,-14-3 0,-14-8 0,0 1 0,0-2 0,0 0 0,1-1 0,0 0 0,21 4 0,101 18 0,18 3 0,-101-26-18,98-4 1,-88-2-1313,-38 1-5496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15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62 24575,'-3'0'0,"-1"0"0,1 1 0,0 0 0,-1 0 0,1 0 0,0 0 0,0 0 0,0 1 0,-1-1 0,1 1 0,1 0 0,-1 0 0,0 0 0,0 0 0,1 0 0,-1 1 0,1-1 0,0 1 0,-3 3 0,-4 7 0,0 1 0,-12 27 0,8-15 0,1-3 0,1 1 0,2 0 0,0 1 0,2-1 0,1 2 0,-5 32 0,7-18 0,1 0 0,2 0 0,5 54 0,-3-90 0,0 1 0,0 0 0,0 0 0,0 0 0,1-1 0,-1 1 0,1-1 0,1 1 0,-1-1 0,0 0 0,1 0 0,0 0 0,3 4 0,0-3 0,0 1 0,0-1 0,0 0 0,1 0 0,0-1 0,-1 0 0,11 4 0,5 0 0,0 0 0,0-2 0,1 0 0,36 3 0,18-3 0,120-6 0,-79-2 0,-77 3 0,-28 0 0,0 0 0,1-1 0,-1 0 0,0-1 0,1-1 0,-1 0 0,0-1 0,17-5 0,-27 6 0,0 0 0,1 0 0,-1 0 0,0-1 0,0 1 0,0-1 0,0 0 0,-1 0 0,1 0 0,-1 0 0,3-4 0,20-42 0,-2 2 0,-15 35 0,-2 0 0,0 0 0,0-1 0,-1 0 0,-1 0 0,0 0 0,0 0 0,-2-1 0,3-20 0,-3-14 0,-4-67 0,-1 35 0,3 62 0,0 5 0,0 0 0,-1-1 0,0 1 0,-5-20 0,5 29 0,0 1 0,0 0 0,0 0 0,-1 0 0,1 0 0,-1 1 0,1-1 0,-1 0 0,0 1 0,0-1 0,0 1 0,-1-1 0,1 1 0,-1 0 0,1 0 0,-1 0 0,0 0 0,1 1 0,-1-1 0,0 1 0,0 0 0,0-1 0,-6 0 0,-141-29 0,95 20 0,26 5 0,-1 0 0,-31 0 0,-131 5 163,106 2-1691,60-1-5298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22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882 183 24575,'-15'-2'0,"0"0"0,0-1 0,0-1 0,0 0 0,0-1 0,1-1 0,-17-9 0,18 10 0,-38-21 0,37 18 0,0 1 0,0 0 0,-1 1 0,0 1 0,-1 0 0,1 1 0,-17-3 0,-127-23 0,125 21 0,0 2 0,0 1 0,-1 1 0,1 2 0,-41 2 0,71 1 0,-1 1 0,1 0 0,0 0 0,-1 0 0,1 1 0,0-1 0,0 1 0,0 0 0,0 0 0,0 1 0,1-1 0,-1 1 0,1 0 0,-1 0 0,1 0 0,0 0 0,0 1 0,0-1 0,1 1 0,-1-1 0,1 1 0,0 0 0,-2 6 0,-4 9 0,1 1 0,1 0 0,-6 37 0,6-27 0,-3 28 0,3-1 0,3 1 0,5 89 0,0-39 0,-3-52 0,3 66 0,-2-116 0,1-1 0,0 1 0,0 0 0,1-1 0,0 0 0,0 1 0,0-1 0,0 0 0,1 0 0,0 0 0,0 0 0,1 0 0,-1-1 0,8 8 0,3 0 0,0 0 0,1-2 0,21 13 0,-27-17 0,2 0 0,0-1 0,0 0 0,1 0 0,-1-1 0,1-1 0,0 0 0,0 0 0,22 1 0,8-2 0,52-5 0,-30 0 0,39 4 0,67-4 0,-161 2 0,-1 0 0,1-1 0,-1 0 0,1 0 0,-1-1 0,0 0 0,10-6 0,4-3 0,23-18 0,-26 16 0,36-19 0,-34 22 0,-1-2 0,37-28 0,-35 24 0,-15 10 0,0 0 0,-1 0 0,1 0 0,-2-1 0,1 0 0,7-14 0,6-9 0,-12 20 0,-1 1 0,0-1 0,-1-1 0,0 1 0,-1-1 0,0 0 0,-1 0 0,-1 0 0,3-20 0,-3 2 0,-2 0 0,-5-54 0,4 78 16,0 0 0,-1 0 0,0 0 0,0 0 0,0 0 0,-1 0 0,0 1 0,0-1 0,0 1 0,-1 0 0,0 0 0,0 0 0,0 0 0,-1 1 0,1-1 0,-1 1 0,0 0 0,0 1 0,-1-1 0,-8-3 0,-11-6-298,-1 2-1,0 1 1,-36-9 0,41 13-290,-4-1-6254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8:52:53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6FCE5-B7BA-424B-BE4B-66BAA806066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2140-FC1F-4493-B452-80EBD2EA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140-FC1F-4493-B452-80EBD2EA16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A2140-FC1F-4493-B452-80EBD2EA16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31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E3847"/>
            </a:gs>
            <a:gs pos="12000">
              <a:srgbClr val="376B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64DD3A-2903-4B25-A9E2-D9F6685B63F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1E89-76E7-4D7F-BB92-029F4645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4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customXml" Target="../ink/ink11.xml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customXml" Target="../ink/ink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customXml" Target="../ink/ink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2680-711E-CA4A-80B2-14F550A70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0641"/>
            <a:ext cx="12191999" cy="13614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Guidelines for Reviewers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85C8E-E679-22B0-2592-0EEA992E5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99903"/>
            <a:ext cx="12192000" cy="175768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cs typeface="Arial Bold" panose="020B0704020202020204" pitchFamily="34" charset="0"/>
              </a:rPr>
              <a:t>How THE PANEL GETS ITS WORK DONE</a:t>
            </a:r>
          </a:p>
          <a:p>
            <a:pPr algn="ctr">
              <a:spcBef>
                <a:spcPts val="2400"/>
              </a:spcBef>
            </a:pPr>
            <a:r>
              <a:rPr lang="en-US" sz="3000" dirty="0">
                <a:solidFill>
                  <a:schemeClr val="tx1"/>
                </a:solidFill>
                <a:cs typeface="Arial Bold" panose="020B0704020202020204" pitchFamily="34" charset="0"/>
              </a:rPr>
              <a:t>HOW to evaluate documentation and determine if a standard is fully met</a:t>
            </a:r>
          </a:p>
        </p:txBody>
      </p:sp>
    </p:spTree>
    <p:extLst>
      <p:ext uri="{BB962C8B-B14F-4D97-AF65-F5344CB8AC3E}">
        <p14:creationId xmlns:p14="http://schemas.microsoft.com/office/powerpoint/2010/main" val="61224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DA6A-2D64-4ADF-8B43-46F6017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15440"/>
            <a:ext cx="9861924" cy="41480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42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Links can be documents, or comments. </a:t>
            </a:r>
          </a:p>
          <a:p>
            <a:pPr marL="0" indent="0">
              <a:buNone/>
            </a:pPr>
            <a:endParaRPr lang="en-US" sz="42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42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The next two slides illustrate these two </a:t>
            </a:r>
          </a:p>
          <a:p>
            <a:pPr marL="0" indent="0">
              <a:buNone/>
            </a:pPr>
            <a:r>
              <a:rPr lang="en-US" sz="42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types of links.</a:t>
            </a:r>
          </a:p>
          <a:p>
            <a:pPr marL="0" indent="0">
              <a:buNone/>
            </a:pPr>
            <a:endParaRPr lang="en-US" sz="28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	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95266-2ABA-40FF-A9FD-FBFFCE2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0498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DA6A-2D64-4ADF-8B43-46F6017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15440"/>
            <a:ext cx="9861924" cy="414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95266-2ABA-40FF-A9FD-FBFFCE2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</a:p>
        </p:txBody>
      </p:sp>
      <p:pic>
        <p:nvPicPr>
          <p:cNvPr id="1026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624160D3-5D00-1D39-DD6B-4642A2FA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32B5A6-91C4-D8DE-4F31-CC6DF9A143F1}"/>
                  </a:ext>
                </a:extLst>
              </p14:cNvPr>
              <p14:cNvContentPartPr/>
              <p14:nvPr/>
            </p14:nvContentPartPr>
            <p14:xfrm>
              <a:off x="8436206" y="3428434"/>
              <a:ext cx="199188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32B5A6-91C4-D8DE-4F31-CC6DF9A143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7206" y="3419794"/>
                <a:ext cx="20095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54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DA6A-2D64-4ADF-8B43-46F6017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15440"/>
            <a:ext cx="9861924" cy="414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95266-2ABA-40FF-A9FD-FBFFCE2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</a:p>
        </p:txBody>
      </p:sp>
      <p:pic>
        <p:nvPicPr>
          <p:cNvPr id="2050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346111-C69E-C504-D62A-E2E8F0F2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E4FF3A-D13E-36E8-92BC-E8F34A8BD768}"/>
                  </a:ext>
                </a:extLst>
              </p14:cNvPr>
              <p14:cNvContentPartPr/>
              <p14:nvPr/>
            </p14:nvContentPartPr>
            <p14:xfrm>
              <a:off x="6541886" y="4777354"/>
              <a:ext cx="1362240" cy="3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E4FF3A-D13E-36E8-92BC-E8F34A8BD7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3246" y="4768354"/>
                <a:ext cx="137988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5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0C457-AA89-468F-9783-675062AF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30581"/>
            <a:ext cx="10816546" cy="39901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The organization/school </a:t>
            </a: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should provide links to specific </a:t>
            </a:r>
          </a:p>
          <a:p>
            <a:pPr marL="0" indent="0">
              <a:buNone/>
            </a:pP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pages, or to the exact web address that provides the </a:t>
            </a:r>
          </a:p>
          <a:p>
            <a:pPr marL="0" indent="0">
              <a:buNone/>
            </a:pP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evidence of compliance with the standard. </a:t>
            </a:r>
          </a:p>
          <a:p>
            <a:pPr marL="0" indent="0">
              <a:buNone/>
            </a:pPr>
            <a:endParaRPr lang="en-US" sz="40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It should be clear where to look:</a:t>
            </a:r>
          </a:p>
          <a:p>
            <a:pPr marL="0" indent="0">
              <a:buNone/>
            </a:pPr>
            <a:r>
              <a:rPr 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Reviewers should </a:t>
            </a:r>
            <a:r>
              <a:rPr lang="en-US" sz="4000" u="sng" dirty="0">
                <a:latin typeface="Arial Bold" panose="020B0704020202020204" pitchFamily="34" charset="0"/>
                <a:cs typeface="Arial Bold" panose="020B0704020202020204" pitchFamily="34" charset="0"/>
              </a:rPr>
              <a:t>not </a:t>
            </a:r>
            <a:r>
              <a:rPr 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have to read a lengthy document.</a:t>
            </a: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Reviewers should </a:t>
            </a:r>
            <a:r>
              <a:rPr lang="en-US" sz="4000" b="0" i="0" u="sng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not </a:t>
            </a: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have to search through </a:t>
            </a:r>
            <a:r>
              <a:rPr 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a </a:t>
            </a: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whole  </a:t>
            </a:r>
          </a:p>
          <a:p>
            <a:pPr marL="0" indent="0">
              <a:buNone/>
            </a:pPr>
            <a:r>
              <a:rPr lang="en-US" sz="40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website to find the documentation needed. </a:t>
            </a:r>
          </a:p>
          <a:p>
            <a:pPr marL="0" indent="0">
              <a:buNone/>
            </a:pPr>
            <a:endParaRPr lang="en-US" sz="40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48711E-6FB7-4B90-AA29-F33DE3BD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3651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Part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9D4850-9D62-61F1-7B25-788538F21E91}"/>
                  </a:ext>
                </a:extLst>
              </p14:cNvPr>
              <p14:cNvContentPartPr/>
              <p14:nvPr/>
            </p14:nvContentPartPr>
            <p14:xfrm>
              <a:off x="1436726" y="242691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9D4850-9D62-61F1-7B25-788538F21E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8086" y="24179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FB7696-2974-D362-0EBC-9DE6BC2BF647}"/>
                  </a:ext>
                </a:extLst>
              </p14:cNvPr>
              <p14:cNvContentPartPr/>
              <p14:nvPr/>
            </p14:nvContentPartPr>
            <p14:xfrm>
              <a:off x="5377286" y="279699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FB7696-2974-D362-0EBC-9DE6BC2BF6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8646" y="27883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98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B8D5-6B1F-7247-A6AF-C93A4FE9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615440"/>
            <a:ext cx="9593377" cy="463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 Bold" panose="020B0704020202020204" pitchFamily="34" charset="0"/>
                <a:cs typeface="Arial Bold" panose="020B0704020202020204" pitchFamily="34" charset="0"/>
              </a:rPr>
              <a:t>It’s OK if a reviewer finds evidence that applies to one standard, while looking for documentation on another one.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REMEMBER…If you find what you need, that’s a good thing.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BUT don’t get lost in the weeds, playing “hide and seek.” The panel can request additional documentation if needed.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EB1AE-86C6-48A0-B5C4-BED6B755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PAUSE…FOR REALITY CHECK</a:t>
            </a:r>
          </a:p>
        </p:txBody>
      </p:sp>
    </p:spTree>
    <p:extLst>
      <p:ext uri="{BB962C8B-B14F-4D97-AF65-F5344CB8AC3E}">
        <p14:creationId xmlns:p14="http://schemas.microsoft.com/office/powerpoint/2010/main" val="11675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EF97-485B-40CE-AF78-6C11129B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8155"/>
            <a:ext cx="11171816" cy="46780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endParaRPr lang="en-US" sz="22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When the Reviewer finds the documentation and it does provide evidence of compliance:  </a:t>
            </a: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ts val="22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Reviewer uses the blank Standards Form provided by the AER Accreditation manager and places an X in the FULLY MET Column.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endParaRPr lang="en-US" sz="2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EC5C5-FC4F-4442-A978-CB23B718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26947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EF97-485B-40CE-AF78-6C11129B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8155"/>
            <a:ext cx="11171816" cy="46780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endParaRPr lang="en-US" sz="22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When the Reviewer cannot find the documentation, or it does not provide sufficient evidence of compliance: 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ts val="22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Reviewer uses the blank Standards Form and places an X in the PARTIALLY MET or NOT MET Column.  OR…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ts val="22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Reviewer makes a short note for themselves to discuss at next panel meeting, where panel may develop questions for further response from the Organization or School.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200"/>
              <a:buNone/>
            </a:pPr>
            <a:endParaRPr lang="en-US" sz="2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EC5C5-FC4F-4442-A978-CB23B718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01585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AD652-9D16-73F7-14B4-0E42ABDD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687286"/>
            <a:ext cx="9981304" cy="4561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The AER Accreditation Manager shares the screen so everyone can see the Management or Program Form being discussed and the self-ratings provided by the organization or school.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The members use their notes from their individual blank forms to discuss each standard.  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The accreditation manager puts an X in the appropriate column on a blank form, reflecting the consensus.</a:t>
            </a:r>
          </a:p>
          <a:p>
            <a:pPr marL="0" indent="0">
              <a:buNone/>
            </a:pPr>
            <a:endParaRPr lang="en-US" sz="30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sz="30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A8950C-BD35-4D08-8D6A-B1CFD2B8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082168"/>
          </a:xfrm>
        </p:spPr>
        <p:txBody>
          <a:bodyPr/>
          <a:lstStyle/>
          <a:p>
            <a:r>
              <a:rPr lang="en-US" dirty="0">
                <a:cs typeface="Arial Bold"/>
              </a:rPr>
              <a:t>PANEL MEETINGS ON ZOOM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2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AD652-9D16-73F7-14B4-0E42ABDD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64330"/>
            <a:ext cx="10409815" cy="426719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If panel members need more information, this comment will be included on the consensus form which will be sent to the organization or school.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If panel members still cannot agree on a score, the OSAC Chair will decide. </a:t>
            </a:r>
          </a:p>
          <a:p>
            <a:endParaRPr lang="en-US" sz="30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90252F-B508-4E84-A1EF-0499B720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PANEL MEETINGS -- Part 2</a:t>
            </a:r>
          </a:p>
        </p:txBody>
      </p:sp>
    </p:spTree>
    <p:extLst>
      <p:ext uri="{BB962C8B-B14F-4D97-AF65-F5344CB8AC3E}">
        <p14:creationId xmlns:p14="http://schemas.microsoft.com/office/powerpoint/2010/main" val="63424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CEBE-F588-E010-7E82-2706413A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1029996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Each Management self study form lists Required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Documentation on the last page.  The items on this list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should be provided as links.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 Self-Study Summary for Management also is required,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wherein the organization or school has the opportunity to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give a wider overview of accomplishments and plans, in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narrative form.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A3A3AC-3B93-404D-A742-3175434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Management Standards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3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F16D-CB86-F072-7516-3D67F82C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HOW THE PANEL 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GETS ITS WORK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21F1-348D-20BB-5CCB-BF7C6BFF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FIVE PANEL MEETINGS (AND A BRIEF INTERLUDE):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 – 30- 45 minutes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latin typeface="Arial"/>
                <a:cs typeface="Arial"/>
              </a:rPr>
              <a:t>MANAGEMENT– 60 - 120 minutes (x2 sessions)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latin typeface="Arial"/>
                <a:cs typeface="Arial"/>
              </a:rPr>
              <a:t>PROGRAMS – 60 to 120 minutes (x2 sessions)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INTERVIEWS AND VIRTUAL SITE VISITS – Total 2.5 hrs.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DRAFT REPORT…30 – 45 minutes. Report is Finalized, sent to OSAC.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sz="2400" b="1" dirty="0">
                <a:latin typeface="Arial"/>
                <a:cs typeface="Arial"/>
              </a:rPr>
              <a:t>Each panel member independently schedules time to read the materials in advance.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6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CEBE-F588-E010-7E82-2706413A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438400"/>
            <a:ext cx="1029898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All Management standards are considered “absolute standards” and </a:t>
            </a:r>
            <a:r>
              <a:rPr lang="en-US" sz="2800" u="sng" dirty="0">
                <a:latin typeface="Arial Bold" panose="020B0704020202020204" pitchFamily="34" charset="0"/>
                <a:cs typeface="Arial Bold" panose="020B0704020202020204" pitchFamily="34" charset="0"/>
              </a:rPr>
              <a:t>must</a:t>
            </a: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 be Fully Met for full accreditation to be awarded. 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If one standard is only partially met, provisional accreditation may be awarded, provided that the organization/school commits to bringing that standard to fully met within one year.</a:t>
            </a:r>
          </a:p>
          <a:p>
            <a:pPr marL="0" indent="0">
              <a:buNone/>
            </a:pPr>
            <a:endParaRPr lang="en-US" sz="24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A3A3AC-3B93-404D-A742-3175434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Management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5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Program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35C283-F66E-995C-0BAE-DF4CD5E0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As shown on the next slide, program standards with an asterisk (*) are considered “absolute standards” and </a:t>
            </a:r>
            <a:r>
              <a:rPr lang="en-US" sz="2800" u="sng" dirty="0">
                <a:latin typeface="Arial Bold" panose="020B0704020202020204" pitchFamily="34" charset="0"/>
                <a:cs typeface="Arial Bold" panose="020B0704020202020204" pitchFamily="34" charset="0"/>
              </a:rPr>
              <a:t>must </a:t>
            </a: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be Fully Met for accreditation to be awarded.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619357-411B-C32E-75FE-7D4598E53606}"/>
                  </a:ext>
                </a:extLst>
              </p14:cNvPr>
              <p14:cNvContentPartPr/>
              <p14:nvPr/>
            </p14:nvContentPartPr>
            <p14:xfrm>
              <a:off x="2634086" y="29607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619357-411B-C32E-75FE-7D4598E53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5446" y="29517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52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Program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32CB-5F96-3BBC-F462-B83BEB63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C326A-3622-7A70-8C09-513057B9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FAD955-02D0-7609-DECE-72CB1044E2A0}"/>
                  </a:ext>
                </a:extLst>
              </p14:cNvPr>
              <p14:cNvContentPartPr/>
              <p14:nvPr/>
            </p14:nvContentPartPr>
            <p14:xfrm>
              <a:off x="1152634" y="2100394"/>
              <a:ext cx="534240" cy="773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FAD955-02D0-7609-DECE-72CB1044E2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994" y="2091754"/>
                <a:ext cx="55188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10D4EB-4AE6-9604-2875-7D860920DCD9}"/>
                  </a:ext>
                </a:extLst>
              </p14:cNvPr>
              <p14:cNvContentPartPr/>
              <p14:nvPr/>
            </p14:nvContentPartPr>
            <p14:xfrm>
              <a:off x="1794154" y="2840554"/>
              <a:ext cx="341640" cy="273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10D4EB-4AE6-9604-2875-7D860920DC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5514" y="2831914"/>
                <a:ext cx="359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7890B7-9533-8DBA-80BA-7B5F2E49DFD2}"/>
                  </a:ext>
                </a:extLst>
              </p14:cNvPr>
              <p14:cNvContentPartPr/>
              <p14:nvPr/>
            </p14:nvContentPartPr>
            <p14:xfrm>
              <a:off x="1772194" y="5136994"/>
              <a:ext cx="428760" cy="36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7890B7-9533-8DBA-80BA-7B5F2E49DF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3554" y="5128354"/>
                <a:ext cx="44640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95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Program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35C283-F66E-995C-0BAE-DF4CD5E0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918"/>
            <a:ext cx="10548257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As seen on the next slide, there also are standards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without the asterisk, which are considered “critical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standards.”  </a:t>
            </a:r>
          </a:p>
          <a:p>
            <a:pPr marL="0" indent="0"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For full accreditation, 95% of the total critical standards must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be fully met and the remainder at least partially met.  The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Panel’s Report to OSAC will reference the remainder with a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recommendation they be brought to fully met and reported in the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Annual Update Report.</a:t>
            </a:r>
          </a:p>
          <a:p>
            <a:pPr marL="0" indent="0">
              <a:buNone/>
            </a:pPr>
            <a:endParaRPr lang="en-US" sz="24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14:cNvPr>
              <p14:cNvContentPartPr/>
              <p14:nvPr/>
            </p14:nvContentPartPr>
            <p14:xfrm>
              <a:off x="2329166" y="336291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526" y="335427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5E0C050-5231-DDF3-A53A-3C820F59117E}"/>
              </a:ext>
            </a:extLst>
          </p:cNvPr>
          <p:cNvGrpSpPr/>
          <p:nvPr/>
        </p:nvGrpSpPr>
        <p:grpSpPr>
          <a:xfrm>
            <a:off x="2753966" y="3341314"/>
            <a:ext cx="360" cy="360"/>
            <a:chOff x="2753966" y="33413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357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Program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C9798D66-5F7A-83AB-7A1F-E8C36F95F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66" y="2052918"/>
            <a:ext cx="7458633" cy="4195481"/>
          </a:xfrm>
        </p:spPr>
      </p:pic>
    </p:spTree>
    <p:extLst>
      <p:ext uri="{BB962C8B-B14F-4D97-AF65-F5344CB8AC3E}">
        <p14:creationId xmlns:p14="http://schemas.microsoft.com/office/powerpoint/2010/main" val="290045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TYPES OF DOCUMENTATION: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Arial Bold" panose="020B0704020202020204" pitchFamily="34" charset="0"/>
              </a:rPr>
              <a:t>Examples for Program Standards, cont’d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35C283-F66E-995C-0BAE-DF4CD5E0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36831" cy="4413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When only 85% - 94% of “critical standards”  are fully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met, the panel may recommend provisional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accreditation.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OSAC will determine its own recommendation to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AERAC.  If AERAC awards provisional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accreditation, the organization/school must commit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to fully meet those standards within a year of the </a:t>
            </a:r>
          </a:p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provisional accreditation.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14:cNvPr>
              <p14:cNvContentPartPr/>
              <p14:nvPr/>
            </p14:nvContentPartPr>
            <p14:xfrm>
              <a:off x="2329166" y="336291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166" y="33539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5E0C050-5231-DDF3-A53A-3C820F59117E}"/>
              </a:ext>
            </a:extLst>
          </p:cNvPr>
          <p:cNvGrpSpPr/>
          <p:nvPr/>
        </p:nvGrpSpPr>
        <p:grpSpPr>
          <a:xfrm>
            <a:off x="2753966" y="3341314"/>
            <a:ext cx="360" cy="360"/>
            <a:chOff x="2753966" y="33413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193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B09C9-B919-46BF-9201-3B39DEC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cs typeface="Arial Bold"/>
              </a:rPr>
              <a:t>INTERVIEWS</a:t>
            </a:r>
            <a:br>
              <a:rPr lang="en-US" sz="3600" dirty="0">
                <a:cs typeface="Arial Bold"/>
              </a:rPr>
            </a:br>
            <a:endParaRPr lang="en-US" sz="3600" dirty="0">
              <a:cs typeface="Arial Bold" panose="020B07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35C283-F66E-995C-0BAE-DF4CD5E0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As illustrated on the next slide, an excel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spreadsheet is provided to the organization or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school, to facilitate scheduling. 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Columns are provided for name, email address and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phone number for the individuals filling the roles of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CEO, Program Officer, Financial Officer and others, </a:t>
            </a:r>
          </a:p>
          <a:p>
            <a:pPr marL="0" indent="0"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plus 2 board members and 2 consumers.</a:t>
            </a:r>
          </a:p>
          <a:p>
            <a:pPr marL="0" indent="0">
              <a:buNone/>
            </a:pPr>
            <a:endParaRPr lang="en-US" sz="24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14:cNvPr>
              <p14:cNvContentPartPr/>
              <p14:nvPr/>
            </p14:nvContentPartPr>
            <p14:xfrm>
              <a:off x="2329166" y="336291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BDADA2-631C-04D0-6529-40EF8A3829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166" y="33539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5E0C050-5231-DDF3-A53A-3C820F59117E}"/>
              </a:ext>
            </a:extLst>
          </p:cNvPr>
          <p:cNvGrpSpPr/>
          <p:nvPr/>
        </p:nvGrpSpPr>
        <p:grpSpPr>
          <a:xfrm>
            <a:off x="2753966" y="3341314"/>
            <a:ext cx="360" cy="360"/>
            <a:chOff x="2753966" y="33413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638DF4-1A11-D7D3-EE55-EE09822E7C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1BAB43-0033-D41A-19D2-BBF01A2E63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14:cNvPr>
                <p14:cNvContentPartPr/>
                <p14:nvPr/>
              </p14:nvContentPartPr>
              <p14:xfrm>
                <a:off x="2753966" y="3341314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25A0A2-A275-FF8C-25CE-CC75E02641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966" y="3332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414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92FB4-D290-A673-004B-6A05A597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2640-3F3A-7A2E-9354-7446AA53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839143"/>
            <a:ext cx="10899778" cy="4105983"/>
          </a:xfrm>
        </p:spPr>
        <p:txBody>
          <a:bodyPr>
            <a:noAutofit/>
          </a:bodyPr>
          <a:lstStyle/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Interviews are conducted AFTER all of the submitted materials </a:t>
            </a: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have been reviewed and initial scoring has been completed on </a:t>
            </a: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r>
              <a:rPr lang="en-US" sz="28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Management and Program standards. </a:t>
            </a: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In panel meetings, the reviewers choose who they want to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interview based on the organization/school’s interview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scheduler.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4539E-FC8A-4AAD-80C2-6C9F916E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SCHEDULING INTERVIEWS</a:t>
            </a:r>
          </a:p>
        </p:txBody>
      </p:sp>
    </p:spTree>
    <p:extLst>
      <p:ext uri="{BB962C8B-B14F-4D97-AF65-F5344CB8AC3E}">
        <p14:creationId xmlns:p14="http://schemas.microsoft.com/office/powerpoint/2010/main" val="86942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2640-3F3A-7A2E-9354-7446AA53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20932"/>
            <a:ext cx="11208431" cy="4516581"/>
          </a:xfrm>
        </p:spPr>
        <p:txBody>
          <a:bodyPr>
            <a:noAutofit/>
          </a:bodyPr>
          <a:lstStyle/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E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ach reviewer finds a mutually convenient time to conduct the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interview, usually by telephone. If a zoom interview is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preferable, the accreditation manager can arrange it.</a:t>
            </a:r>
            <a:endParaRPr lang="en-US" sz="2800" spc="-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-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-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-5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Group interviews can be scheduled if so desired.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Typical time frames for interviews:</a:t>
            </a:r>
          </a:p>
          <a:p>
            <a:pPr marL="406400" marR="2576195" indent="0">
              <a:lnSpc>
                <a:spcPct val="114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	A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dmi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ni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s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tr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a</a:t>
            </a:r>
            <a:r>
              <a:rPr lang="en-US" sz="2800" spc="-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ors:</a:t>
            </a: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 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30 - 45 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m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i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n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u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</a:t>
            </a:r>
            <a:r>
              <a:rPr lang="en-US" sz="2800" spc="-1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e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s </a:t>
            </a:r>
          </a:p>
          <a:p>
            <a:pPr marL="406400" marR="2576195" indent="0">
              <a:lnSpc>
                <a:spcPct val="114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	Board Member/collateral agency: 30 minutes</a:t>
            </a:r>
          </a:p>
          <a:p>
            <a:pPr marL="406400" marR="2576195" indent="0">
              <a:lnSpc>
                <a:spcPct val="114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	S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u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d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e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n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ts/Consumers:</a:t>
            </a: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 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15 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m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i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n</a:t>
            </a:r>
            <a:r>
              <a:rPr lang="en-US" sz="2800" spc="-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u</a:t>
            </a:r>
            <a:r>
              <a:rPr lang="en-US" sz="2800" spc="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</a:t>
            </a:r>
            <a:r>
              <a:rPr lang="en-US" sz="2800" spc="-15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e</a:t>
            </a:r>
            <a:r>
              <a:rPr lang="en-US" sz="280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s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4539E-FC8A-4AAD-80C2-6C9F916E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SCHEDULING INTERVIEWS</a:t>
            </a:r>
          </a:p>
        </p:txBody>
      </p:sp>
    </p:spTree>
    <p:extLst>
      <p:ext uri="{BB962C8B-B14F-4D97-AF65-F5344CB8AC3E}">
        <p14:creationId xmlns:p14="http://schemas.microsoft.com/office/powerpoint/2010/main" val="253669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9507-753E-CE85-D388-9D8AD18D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0873"/>
            <a:ext cx="9404723" cy="1400530"/>
          </a:xfrm>
        </p:spPr>
        <p:txBody>
          <a:bodyPr/>
          <a:lstStyle/>
          <a:p>
            <a:r>
              <a:rPr lang="en-US" dirty="0">
                <a:cs typeface="Arial Bold" panose="020B0704020202020204" pitchFamily="34" charset="0"/>
              </a:rPr>
              <a:t>HOW THE PANEL </a:t>
            </a:r>
            <a:br>
              <a:rPr lang="en-US" dirty="0">
                <a:cs typeface="Arial Bold" panose="020B0704020202020204" pitchFamily="34" charset="0"/>
              </a:rPr>
            </a:br>
            <a:r>
              <a:rPr lang="en-US" dirty="0">
                <a:cs typeface="Arial Bold" panose="020B0704020202020204" pitchFamily="34" charset="0"/>
              </a:rPr>
              <a:t>GETS ITS WORK DONE,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C93D-36B9-9D7A-D6C1-E4013E90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63804"/>
            <a:ext cx="9730943" cy="4805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 Bold" panose="020B0704020202020204" pitchFamily="34" charset="0"/>
                <a:cs typeface="Arial Bold" panose="020B0704020202020204" pitchFamily="34" charset="0"/>
              </a:rPr>
              <a:t>After the second meeting, which discusses the Management standards, the panel’s initial scoring is sent to the organization/school contact person.  </a:t>
            </a:r>
          </a:p>
          <a:p>
            <a:pPr marL="0" indent="0">
              <a:buNone/>
            </a:pPr>
            <a:endParaRPr lang="en-US" sz="24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Bold" panose="020B0704020202020204" pitchFamily="34" charset="0"/>
                <a:cs typeface="Arial Bold" panose="020B0704020202020204" pitchFamily="34" charset="0"/>
              </a:rPr>
              <a:t>Where the panel is unable to find sufficient evidence to score one or more items, the scoring includes specific feedback, explanations and/or questions to assist the organization/school in improving their response to those items.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8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2ECA-499F-9A97-75C8-18F249FB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5" y="2124038"/>
            <a:ext cx="10827432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Aer provides a template with the standard questions for each interview.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The panel may supplement the standard questions on the list based both on their deliberations </a:t>
            </a:r>
            <a:r>
              <a:rPr lang="en-US" sz="2800" u="sng" dirty="0">
                <a:latin typeface="Arial Bold" panose="020B0704020202020204" pitchFamily="34" charset="0"/>
                <a:cs typeface="Arial Bold" panose="020B0704020202020204" pitchFamily="34" charset="0"/>
              </a:rPr>
              <a:t>and </a:t>
            </a: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on information gleaned from the recordings of the organization/school’s public forums or consumer advisory board meetings. 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>
                <a:latin typeface="Arial Bold" panose="020B0704020202020204" pitchFamily="34" charset="0"/>
                <a:cs typeface="Arial Bold" panose="020B0704020202020204" pitchFamily="34" charset="0"/>
              </a:rPr>
              <a:t>These recordings are required to be included in the organization/school’s accreditation materials.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0C7408-2A3C-473D-8CAE-7B965A23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INTERVIEW QUESTIONS ARE </a:t>
            </a:r>
            <a:b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PROVIDED BY AER</a:t>
            </a:r>
          </a:p>
        </p:txBody>
      </p:sp>
    </p:spTree>
    <p:extLst>
      <p:ext uri="{BB962C8B-B14F-4D97-AF65-F5344CB8AC3E}">
        <p14:creationId xmlns:p14="http://schemas.microsoft.com/office/powerpoint/2010/main" val="170799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2640-3F3A-7A2E-9354-7446AA53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34887"/>
            <a:ext cx="10899778" cy="4410240"/>
          </a:xfrm>
        </p:spPr>
        <p:txBody>
          <a:bodyPr>
            <a:noAutofit/>
          </a:bodyPr>
          <a:lstStyle/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indent="0">
              <a:lnSpc>
                <a:spcPts val="1100"/>
              </a:lnSpc>
              <a:spcBef>
                <a:spcPts val="95"/>
              </a:spcBef>
              <a:buNone/>
            </a:pPr>
            <a:endParaRPr lang="en-US" sz="28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The accreditation manager coordinates a mutually agreeable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date and time for the virtual tour. Prior to the tour, the manager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arranges a “dry run” with the organization or school to share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,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tips on panning</a:t>
            </a:r>
            <a:r>
              <a:rPr lang="en-US" sz="2800" spc="1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, </a:t>
            </a: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minimizing rapid movements, and relating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spaces to orient the panel as they see the buildings and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grounds, accessibility and safety features, classroom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spc="10" dirty="0"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resources and other features related to the standards.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spc="1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spc="10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Typically, records reviews/secure and confidential storage, and 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8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Times New Roman" panose="02020603050405020304" pitchFamily="18" charset="0"/>
                <a:cs typeface="Arial Bold" panose="020B0704020202020204" pitchFamily="34" charset="0"/>
              </a:rPr>
              <a:t>the CEO interview are arranged immediately following the tour.</a:t>
            </a:r>
          </a:p>
          <a:p>
            <a:pPr marL="0" marR="0" indent="0">
              <a:lnSpc>
                <a:spcPts val="11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en-US" sz="2200" dirty="0"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4539E-FC8A-4AAD-80C2-6C9F916E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929768"/>
          </a:xfrm>
        </p:spPr>
        <p:txBody>
          <a:bodyPr/>
          <a:lstStyle/>
          <a:p>
            <a:r>
              <a:rPr lang="en-US" dirty="0">
                <a:cs typeface="Arial Bold" panose="020B0704020202020204" pitchFamily="34" charset="0"/>
              </a:rPr>
              <a:t>VIRTUAL TOUR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079E-F8DF-5AA8-0969-C19C9D7D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14947"/>
            <a:ext cx="10519729" cy="458585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After the virtual tour and interviews, the review panel prepares their findings </a:t>
            </a: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using</a:t>
            </a: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the </a:t>
            </a: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OSAC</a:t>
            </a: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Review Team Recommendation form. </a:t>
            </a:r>
          </a:p>
          <a:p>
            <a:pPr marL="0" marR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T</a:t>
            </a: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he panel may provide the following optional feedback:</a:t>
            </a:r>
            <a:endParaRPr lang="en-US" sz="2800" dirty="0">
              <a:effectLst/>
              <a:latin typeface="Arial Bold" panose="020B0704020202020204" pitchFamily="34" charset="0"/>
              <a:ea typeface="Calibri" panose="020F0502020204030204" pitchFamily="34" charset="0"/>
              <a:cs typeface="Arial Bold" panose="020B0704020202020204" pitchFamily="34" charset="0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u="none" strike="noStrike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Collegial Advice</a:t>
            </a:r>
            <a:r>
              <a:rPr lang="en-US" sz="2800" i="1" u="none" strike="noStrike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:</a:t>
            </a:r>
            <a:r>
              <a:rPr lang="en-US" sz="2800" u="none" strike="noStrike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non-binding suggestions for improvement related to compliance with the standards;</a:t>
            </a:r>
          </a:p>
          <a:p>
            <a:pPr lvl="1" indent="-342900">
              <a:lnSpc>
                <a:spcPct val="115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u="none" strike="noStrike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Recognition of exemplary or innovative practices relative to the standards.</a:t>
            </a:r>
            <a:endParaRPr lang="en-US" sz="2800" u="none" strike="noStrike" dirty="0">
              <a:effectLst/>
              <a:latin typeface="Arial Bold" panose="020B0704020202020204" pitchFamily="34" charset="0"/>
              <a:ea typeface="Calibri" panose="020F0502020204030204" pitchFamily="34" charset="0"/>
              <a:cs typeface="Arial Bold" panose="020B0704020202020204" pitchFamily="34" charset="0"/>
            </a:endParaRPr>
          </a:p>
          <a:p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72FF38-DABA-4027-BE6D-AE1982C7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PREPARING THE PANEL’S REPORT</a:t>
            </a:r>
          </a:p>
        </p:txBody>
      </p:sp>
    </p:spTree>
    <p:extLst>
      <p:ext uri="{BB962C8B-B14F-4D97-AF65-F5344CB8AC3E}">
        <p14:creationId xmlns:p14="http://schemas.microsoft.com/office/powerpoint/2010/main" val="371700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079E-F8DF-5AA8-0969-C19C9D7D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34346"/>
            <a:ext cx="10966769" cy="4663439"/>
          </a:xfrm>
        </p:spPr>
        <p:txBody>
          <a:bodyPr>
            <a:norm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OSAC reviews the panel’s report, prepares its own recommendation, and sends it to AERAC for the final decision.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AERAC renders its decision.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The Accreditation Manager </a:t>
            </a: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sends a</a:t>
            </a: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 letter to the organization/school with the decision. When full accreditation is awarded, the letter includes a certificate, </a:t>
            </a:r>
            <a:r>
              <a:rPr lang="en-US" sz="2800" dirty="0"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the AERAC </a:t>
            </a:r>
            <a:r>
              <a:rPr lang="en-US" sz="2800" dirty="0">
                <a:effectLst/>
                <a:latin typeface="Arial Bold" panose="020B0704020202020204" pitchFamily="34" charset="0"/>
                <a:ea typeface="Arial" panose="020B0604020202020204" pitchFamily="34" charset="0"/>
                <a:cs typeface="Arial Bold" panose="020B0704020202020204" pitchFamily="34" charset="0"/>
              </a:rPr>
              <a:t>logo for the website, and a sample press release.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None/>
            </a:pPr>
            <a:endParaRPr lang="en-US" dirty="0">
              <a:effectLst/>
              <a:latin typeface="Arial Bold" panose="020B0704020202020204" pitchFamily="34" charset="0"/>
              <a:ea typeface="Arial" panose="020B0604020202020204" pitchFamily="34" charset="0"/>
              <a:cs typeface="Arial Bold" panose="020B0704020202020204" pitchFamily="34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>
              <a:effectLst/>
              <a:latin typeface="Arial Bold" panose="020B0704020202020204" pitchFamily="34" charset="0"/>
              <a:ea typeface="Calibri" panose="020F0502020204030204" pitchFamily="34" charset="0"/>
              <a:cs typeface="Arial Bold" panose="020B07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A6DE60-7DC0-4146-8D59-2B509BE5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WRAPPING UP – THE FINAL STEPS</a:t>
            </a:r>
          </a:p>
        </p:txBody>
      </p:sp>
    </p:spTree>
    <p:extLst>
      <p:ext uri="{BB962C8B-B14F-4D97-AF65-F5344CB8AC3E}">
        <p14:creationId xmlns:p14="http://schemas.microsoft.com/office/powerpoint/2010/main" val="2383640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8A8D-5CAE-AC77-4E2D-A230AA1CD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34343"/>
          </a:xfrm>
        </p:spPr>
        <p:txBody>
          <a:bodyPr/>
          <a:lstStyle/>
          <a:p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br>
              <a:rPr lang="en-US" dirty="0">
                <a:cs typeface="Arial Bold" panose="020B07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Late Breaking Updates and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2AAB2-6770-43C1-2348-7DC615D2B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40628"/>
            <a:ext cx="8825658" cy="1251857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Stay in touch:  EMAIL: ACCREDITATION@aerbvi.ORG</a:t>
            </a:r>
          </a:p>
        </p:txBody>
      </p:sp>
    </p:spTree>
    <p:extLst>
      <p:ext uri="{BB962C8B-B14F-4D97-AF65-F5344CB8AC3E}">
        <p14:creationId xmlns:p14="http://schemas.microsoft.com/office/powerpoint/2010/main" val="422321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9507-753E-CE85-D388-9D8AD18D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0873"/>
            <a:ext cx="9404723" cy="1400530"/>
          </a:xfrm>
        </p:spPr>
        <p:txBody>
          <a:bodyPr/>
          <a:lstStyle/>
          <a:p>
            <a:r>
              <a:rPr lang="en-US" dirty="0">
                <a:cs typeface="Arial Bold" panose="020B0704020202020204" pitchFamily="34" charset="0"/>
              </a:rPr>
              <a:t>HOW THE PANEL </a:t>
            </a:r>
            <a:br>
              <a:rPr lang="en-US" dirty="0">
                <a:cs typeface="Arial Bold" panose="020B0704020202020204" pitchFamily="34" charset="0"/>
              </a:rPr>
            </a:br>
            <a:r>
              <a:rPr lang="en-US" dirty="0">
                <a:cs typeface="Arial Bold" panose="020B0704020202020204" pitchFamily="34" charset="0"/>
              </a:rPr>
              <a:t>GETS ITS WORK DONE,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C93D-36B9-9D7A-D6C1-E4013E90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30943" cy="4354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 Bold" panose="020B0704020202020204" pitchFamily="34" charset="0"/>
                <a:cs typeface="Arial Bold" panose="020B0704020202020204" pitchFamily="34" charset="0"/>
              </a:rPr>
              <a:t>While the panel waits for that response, a third meeting on the Program standards is scheduled. </a:t>
            </a:r>
          </a:p>
          <a:p>
            <a:pPr marL="0" indent="0">
              <a:buNone/>
            </a:pPr>
            <a:endParaRPr lang="en-US" sz="24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Bold" panose="020B0704020202020204" pitchFamily="34" charset="0"/>
                <a:cs typeface="Arial Bold" panose="020B0704020202020204" pitchFamily="34" charset="0"/>
              </a:rPr>
              <a:t>Again, panel’s initial scoring is sent to the organization/school along with specific feedback and/or questions, if needed.  </a:t>
            </a:r>
          </a:p>
          <a:p>
            <a:pPr marL="0" indent="0">
              <a:buNone/>
            </a:pPr>
            <a:endParaRPr lang="en-US" sz="24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Bold" panose="020B0704020202020204" pitchFamily="34" charset="0"/>
                <a:cs typeface="Arial Bold" panose="020B0704020202020204" pitchFamily="34" charset="0"/>
              </a:rPr>
              <a:t>An additional Management and an additional Program session are scheduled, when the responses are received. 	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F16D-CB86-F072-7516-3D67F82C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21F1-348D-20BB-5CCB-BF7C6BFF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8948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ALL PANEL MEETINGS ARE SCHEDULED AT 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MUTUAL CONVENIENCE OF ALL MEMBERS.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INTERVIEWS ARE SCHEDULED AT CONVENIENCE 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OF PANEL MEMBER AND INTERVIEWEE.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VIRTUAL SITE VISIT IS SCHEDULED AT 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CONVENIENCE OF MEMBER AND 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ORGANIZATION/SCHOOL CONTACT PERSON.</a:t>
            </a:r>
          </a:p>
        </p:txBody>
      </p:sp>
    </p:spTree>
    <p:extLst>
      <p:ext uri="{BB962C8B-B14F-4D97-AF65-F5344CB8AC3E}">
        <p14:creationId xmlns:p14="http://schemas.microsoft.com/office/powerpoint/2010/main" val="324141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DA6A-2D64-4ADF-8B43-46F6017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8292"/>
            <a:ext cx="12192000" cy="2521526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114300" indent="0" algn="ctr">
              <a:buNone/>
            </a:pPr>
            <a:r>
              <a:rPr lang="en-US" sz="8800" b="1" dirty="0">
                <a:latin typeface="Arial Bold" panose="020B0704020202020204" pitchFamily="34" charset="0"/>
                <a:cs typeface="Arial Bold" panose="020B0704020202020204" pitchFamily="34" charset="0"/>
              </a:rPr>
              <a:t>MANAGEMENT STANDARDS</a:t>
            </a:r>
          </a:p>
          <a:p>
            <a:pPr marL="114300" indent="0" algn="ctr">
              <a:buNone/>
            </a:pPr>
            <a:r>
              <a:rPr lang="en-US" sz="8800" b="1" dirty="0">
                <a:latin typeface="Arial Bold" panose="020B0704020202020204" pitchFamily="34" charset="0"/>
                <a:cs typeface="Arial Bold" panose="020B0704020202020204" pitchFamily="34" charset="0"/>
              </a:rPr>
              <a:t>PROGRAM STANDARDS</a:t>
            </a:r>
          </a:p>
          <a:p>
            <a:pPr marL="114300" indent="0" algn="ctr">
              <a:buNone/>
            </a:pPr>
            <a:endParaRPr lang="en-US" sz="8800" b="1" dirty="0">
              <a:effectLst/>
              <a:latin typeface="Arial Bold" panose="020B0704020202020204" pitchFamily="34" charset="0"/>
              <a:ea typeface="Times New Roman" panose="02020603050405020304" pitchFamily="18" charset="0"/>
              <a:cs typeface="Arial Bold" panose="020B0704020202020204" pitchFamily="34" charset="0"/>
            </a:endParaRPr>
          </a:p>
          <a:p>
            <a:pPr marL="114300" indent="0" algn="ctr">
              <a:buNone/>
            </a:pPr>
            <a:r>
              <a:rPr lang="en-US" sz="64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Download or view the standards here:</a:t>
            </a:r>
          </a:p>
          <a:p>
            <a:pPr marL="114300" indent="0" algn="ctr">
              <a:buNone/>
            </a:pPr>
            <a:r>
              <a:rPr lang="en-US" sz="6400" b="1" u="sng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https://www.aerbvi.org/organizations-agencies-and-schools-for-the-blind-</a:t>
            </a:r>
            <a:endParaRPr lang="en-US" sz="6400" b="1" u="sng" dirty="0">
              <a:effectLst/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F1287C-9164-41E1-B872-B265FE7F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STANDARDS</a:t>
            </a:r>
          </a:p>
        </p:txBody>
      </p:sp>
    </p:spTree>
    <p:extLst>
      <p:ext uri="{BB962C8B-B14F-4D97-AF65-F5344CB8AC3E}">
        <p14:creationId xmlns:p14="http://schemas.microsoft.com/office/powerpoint/2010/main" val="155146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F62465-BBDB-49E1-AB3F-D33EAF68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605118"/>
            <a:ext cx="9404723" cy="1162722"/>
          </a:xfrm>
        </p:spPr>
        <p:txBody>
          <a:bodyPr/>
          <a:lstStyle/>
          <a:p>
            <a:r>
              <a:rPr lang="en-US" dirty="0">
                <a:cs typeface="Arial Bold" panose="020B0704020202020204" pitchFamily="34" charset="0"/>
              </a:rPr>
              <a:t>ALL MANAGEMENT STANDARDS MUST BE FULLY MET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AEF2-9C00-20A0-683F-8B0F4AB5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49120"/>
            <a:ext cx="8946541" cy="43992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MANAGEMENT 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standards are considered Absolute and </a:t>
            </a: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must be fully met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 for an organization or school to be FULLY accredited</a:t>
            </a: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. 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 </a:t>
            </a:r>
            <a:endParaRPr lang="en-US" sz="3000" b="1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sz="30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6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F62465-BBDB-49E1-AB3F-D33EAF68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605118"/>
            <a:ext cx="9404723" cy="1162722"/>
          </a:xfrm>
        </p:spPr>
        <p:txBody>
          <a:bodyPr/>
          <a:lstStyle/>
          <a:p>
            <a:r>
              <a:rPr lang="en-US" dirty="0">
                <a:cs typeface="Arial Bold" panose="020B0704020202020204" pitchFamily="34" charset="0"/>
              </a:rPr>
              <a:t>CERTAIN PROGRAM STANDARDS MUST BE FULLY MET</a:t>
            </a:r>
            <a:endParaRPr lang="en-US" dirty="0">
              <a:solidFill>
                <a:schemeClr val="tx1"/>
              </a:solidFill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AEF2-9C00-20A0-683F-8B0F4AB5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49120"/>
            <a:ext cx="9825945" cy="43992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PROGRAM 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standards indicated by an asterisk (*) also are Absolute and </a:t>
            </a: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must be fully met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 for an organization or school to be FULLY accredited</a:t>
            </a:r>
            <a:r>
              <a:rPr lang="en-US" sz="3000" b="1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. </a:t>
            </a: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3000" b="1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 Bold" panose="020B0704020202020204" pitchFamily="34" charset="0"/>
                <a:cs typeface="Arial Bold" panose="020B0704020202020204" pitchFamily="34" charset="0"/>
              </a:rPr>
              <a:t>The remaining PROGRAM standards are considered Critical standards; 95% must be fully met for Full accreditation.</a:t>
            </a:r>
            <a:endParaRPr lang="en-US" sz="3000" b="1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sz="30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DA6A-2D64-4ADF-8B43-46F6017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15440"/>
            <a:ext cx="10402888" cy="414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3100" b="0" i="0" dirty="0">
                <a:effectLst/>
                <a:latin typeface="Arial Bold"/>
                <a:cs typeface="Arial Bold"/>
              </a:rPr>
              <a:t>Organizations/Schools provide a </a:t>
            </a:r>
            <a:r>
              <a:rPr lang="en-US" sz="3100" dirty="0">
                <a:latin typeface="Arial Bold"/>
                <a:cs typeface="Arial Bold"/>
              </a:rPr>
              <a:t>HYPERLINK</a:t>
            </a:r>
            <a:r>
              <a:rPr lang="en-US" sz="3100" b="0" i="0" dirty="0">
                <a:effectLst/>
                <a:latin typeface="Arial Bold"/>
                <a:cs typeface="Arial Bold"/>
              </a:rPr>
              <a:t> to their specific documentation in the Supporting Documents </a:t>
            </a:r>
            <a:r>
              <a:rPr lang="en-US" sz="3100" dirty="0">
                <a:latin typeface="Arial Bold"/>
                <a:cs typeface="Arial Bold"/>
              </a:rPr>
              <a:t>column for each standard </a:t>
            </a:r>
            <a:r>
              <a:rPr lang="en-US" sz="3100" b="0" i="0" dirty="0">
                <a:effectLst/>
                <a:latin typeface="Arial Bold"/>
                <a:cs typeface="Arial Bold"/>
              </a:rPr>
              <a:t>on the Management Forms and each standard on the</a:t>
            </a:r>
            <a:r>
              <a:rPr lang="en-US" sz="3100" dirty="0">
                <a:latin typeface="Arial Bold"/>
                <a:cs typeface="Arial Bold"/>
              </a:rPr>
              <a:t> </a:t>
            </a:r>
            <a:r>
              <a:rPr lang="en-US" sz="3100" b="0" i="0" dirty="0">
                <a:effectLst/>
                <a:latin typeface="Arial Bold"/>
                <a:cs typeface="Arial Bold"/>
              </a:rPr>
              <a:t>Program Forms.</a:t>
            </a:r>
          </a:p>
          <a:p>
            <a:pPr marL="0" indent="0">
              <a:buNone/>
            </a:pPr>
            <a:endParaRPr lang="en-US" sz="3100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0" indent="0">
              <a:buNone/>
            </a:pPr>
            <a:r>
              <a:rPr lang="en-US" sz="3100" b="0" i="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Reviewers click on the link to access the information. </a:t>
            </a:r>
            <a:endParaRPr lang="en-US" sz="3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95266-2ABA-40FF-A9FD-FBFFCE2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5118"/>
            <a:ext cx="9557123" cy="11627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 Bold" panose="020B0704020202020204" pitchFamily="34" charset="0"/>
              </a:rPr>
              <a:t>EVALUATING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42549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48a6e-afa7-4473-b15e-72ec32fe59dd" xsi:nil="true"/>
    <lcf76f155ced4ddcb4097134ff3c332f xmlns="0fb20522-acc7-4313-a0e4-14b76f90e47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2489BAEBC5642B993278FFD478A0F" ma:contentTypeVersion="18" ma:contentTypeDescription="Create a new document." ma:contentTypeScope="" ma:versionID="a0c58554f2cd1282ba94356b8017fcc0">
  <xsd:schema xmlns:xsd="http://www.w3.org/2001/XMLSchema" xmlns:xs="http://www.w3.org/2001/XMLSchema" xmlns:p="http://schemas.microsoft.com/office/2006/metadata/properties" xmlns:ns2="0fb20522-acc7-4313-a0e4-14b76f90e47e" xmlns:ns3="e5c48a6e-afa7-4473-b15e-72ec32fe59dd" targetNamespace="http://schemas.microsoft.com/office/2006/metadata/properties" ma:root="true" ma:fieldsID="d68442b5f878edf12e57965acb029924" ns2:_="" ns3:_="">
    <xsd:import namespace="0fb20522-acc7-4313-a0e4-14b76f90e47e"/>
    <xsd:import namespace="e5c48a6e-afa7-4473-b15e-72ec32fe5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20522-acc7-4313-a0e4-14b76f90e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be92d8-00c7-45d7-9697-009f32f327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48a6e-afa7-4473-b15e-72ec32fe5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e10847-99df-4386-92d9-bf4d7412d001}" ma:internalName="TaxCatchAll" ma:showField="CatchAllData" ma:web="e5c48a6e-afa7-4473-b15e-72ec32fe5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3E9C4-74E6-4B98-BA33-BBABCB2C5279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0fb20522-acc7-4313-a0e4-14b76f90e47e"/>
    <ds:schemaRef ds:uri="http://schemas.microsoft.com/office/2006/documentManagement/types"/>
    <ds:schemaRef ds:uri="http://purl.org/dc/terms/"/>
    <ds:schemaRef ds:uri="e5c48a6e-afa7-4473-b15e-72ec32fe59d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0B5C22-B609-483A-9198-CDDDF422F8E7}"/>
</file>

<file path=customXml/itemProps3.xml><?xml version="1.0" encoding="utf-8"?>
<ds:datastoreItem xmlns:ds="http://schemas.openxmlformats.org/officeDocument/2006/customXml" ds:itemID="{CF6CA31E-DD40-46AB-90D5-6669921FCB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1665</Words>
  <Application>Microsoft Office PowerPoint</Application>
  <PresentationFormat>Widescreen</PresentationFormat>
  <Paragraphs>239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Bold</vt:lpstr>
      <vt:lpstr>Calibri</vt:lpstr>
      <vt:lpstr>Century Gothic</vt:lpstr>
      <vt:lpstr>Wingdings</vt:lpstr>
      <vt:lpstr>Wingdings 3</vt:lpstr>
      <vt:lpstr>Ion</vt:lpstr>
      <vt:lpstr>Guidelines for Reviewers</vt:lpstr>
      <vt:lpstr>HOW THE PANEL  GETS ITS WORK DONE</vt:lpstr>
      <vt:lpstr>HOW THE PANEL  GETS ITS WORK DONE, continued</vt:lpstr>
      <vt:lpstr>HOW THE PANEL  GETS ITS WORK DONE, continued</vt:lpstr>
      <vt:lpstr>TIME MANAGEMENT</vt:lpstr>
      <vt:lpstr>EVALUATING THE STANDARDS</vt:lpstr>
      <vt:lpstr>ALL MANAGEMENT STANDARDS MUST BE FULLY MET</vt:lpstr>
      <vt:lpstr>CERTAIN PROGRAM STANDARDS MUST BE FULLY MET</vt:lpstr>
      <vt:lpstr>EVALUATING THE DOCUMENTATION</vt:lpstr>
      <vt:lpstr>EVALUATING THE DOCUMENTATION</vt:lpstr>
      <vt:lpstr>EVALUATING THE DOCUMENTATION</vt:lpstr>
      <vt:lpstr>EVALUATING THE DOCUMENTATION</vt:lpstr>
      <vt:lpstr>EVALUATING THE DOCUMENTATION Part 2</vt:lpstr>
      <vt:lpstr>PAUSE…FOR REALITY CHECK</vt:lpstr>
      <vt:lpstr>EVALUATING THE DOCUMENTATION Part 3</vt:lpstr>
      <vt:lpstr>EVALUATING THE DOCUMENTATION Part 3</vt:lpstr>
      <vt:lpstr>PANEL MEETINGS ON ZOOM</vt:lpstr>
      <vt:lpstr>PANEL MEETINGS -- Part 2</vt:lpstr>
      <vt:lpstr>TYPES OF DOCUMENTATION: Examples for Management Standards</vt:lpstr>
      <vt:lpstr>TYPES OF DOCUMENTATION: Examples for Management Standards, cont’d</vt:lpstr>
      <vt:lpstr>TYPES OF DOCUMENTATION: Examples for Program Standards, cont’d</vt:lpstr>
      <vt:lpstr>TYPES OF DOCUMENTATION: Examples for Program Standards, cont’d</vt:lpstr>
      <vt:lpstr>TYPES OF DOCUMENTATION: Examples for Program Standards, cont’d</vt:lpstr>
      <vt:lpstr>TYPES OF DOCUMENTATION: Examples for Program Standards, cont’d</vt:lpstr>
      <vt:lpstr>TYPES OF DOCUMENTATION: Examples for Program Standards, cont’d</vt:lpstr>
      <vt:lpstr>INTERVIEWS </vt:lpstr>
      <vt:lpstr>PowerPoint Presentation</vt:lpstr>
      <vt:lpstr>SCHEDULING INTERVIEWS</vt:lpstr>
      <vt:lpstr>SCHEDULING INTERVIEWS</vt:lpstr>
      <vt:lpstr>INTERVIEW QUESTIONS ARE  PROVIDED BY AER</vt:lpstr>
      <vt:lpstr>VIRTUAL TOUR</vt:lpstr>
      <vt:lpstr>PREPARING THE PANEL’S REPORT</vt:lpstr>
      <vt:lpstr>WRAPPING UP – THE FINAL STEPS</vt:lpstr>
      <vt:lpstr>        Late Breaking Updates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Rubrics</dc:title>
  <dc:creator>Elly du Pre</dc:creator>
  <cp:lastModifiedBy>elly du pre</cp:lastModifiedBy>
  <cp:revision>98</cp:revision>
  <dcterms:created xsi:type="dcterms:W3CDTF">2023-09-12T21:52:04Z</dcterms:created>
  <dcterms:modified xsi:type="dcterms:W3CDTF">2024-01-19T23:25:37Z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0x010100D232489BAEBC5642B993278FFD478A0F</vt:lpwstr>
  </property>
  <property fmtid="{D5CDD505-2E9C-101B-9397-08002B2CF9AE}" pid="3" name="MediaServiceImageTags">
    <vt:lpwstr/>
  </property>
</Properties>
</file>